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72" r:id="rId2"/>
    <p:sldId id="570" r:id="rId3"/>
    <p:sldId id="572" r:id="rId4"/>
    <p:sldId id="574" r:id="rId5"/>
    <p:sldId id="573" r:id="rId6"/>
    <p:sldId id="575" r:id="rId7"/>
    <p:sldId id="576" r:id="rId8"/>
    <p:sldId id="577" r:id="rId9"/>
    <p:sldId id="578" r:id="rId10"/>
    <p:sldId id="579" r:id="rId11"/>
    <p:sldId id="580" r:id="rId12"/>
    <p:sldId id="581" r:id="rId13"/>
    <p:sldId id="582" r:id="rId14"/>
    <p:sldId id="584" r:id="rId15"/>
    <p:sldId id="583" r:id="rId16"/>
    <p:sldId id="57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4A53"/>
    <a:srgbClr val="6389A7"/>
    <a:srgbClr val="3F3F7B"/>
    <a:srgbClr val="AABC4A"/>
    <a:srgbClr val="E4AA4E"/>
    <a:srgbClr val="E4714E"/>
    <a:srgbClr val="30536E"/>
    <a:srgbClr val="00B089"/>
    <a:srgbClr val="278192"/>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82690" autoAdjust="0"/>
  </p:normalViewPr>
  <p:slideViewPr>
    <p:cSldViewPr snapToGrid="0">
      <p:cViewPr varScale="1">
        <p:scale>
          <a:sx n="114" d="100"/>
          <a:sy n="114" d="100"/>
        </p:scale>
        <p:origin x="1560" y="114"/>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57B45-2C6C-4571-AF4E-EF26FE9B2A11}" type="datetimeFigureOut">
              <a:rPr lang="en-DE" smtClean="0"/>
              <a:t>01/12/2024</a:t>
            </a:fld>
            <a:endParaRPr lang="en-DE"/>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D8A20-8836-472E-8A84-5DF6C650D500}" type="slidenum">
              <a:rPr lang="en-DE" smtClean="0"/>
              <a:t>‹Nr.›</a:t>
            </a:fld>
            <a:endParaRPr lang="en-DE"/>
          </a:p>
        </p:txBody>
      </p:sp>
    </p:spTree>
    <p:extLst>
      <p:ext uri="{BB962C8B-B14F-4D97-AF65-F5344CB8AC3E}">
        <p14:creationId xmlns:p14="http://schemas.microsoft.com/office/powerpoint/2010/main" val="1012520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8EEAB26-6650-444D-B21B-D2F97FA6BF49}" type="datetimeFigureOut">
              <a:rPr lang="en-DE" smtClean="0"/>
              <a:t>01/12/2024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692864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EEAB26-6650-444D-B21B-D2F97FA6BF49}" type="datetimeFigureOut">
              <a:rPr lang="en-DE" smtClean="0"/>
              <a:t>01/12/2024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2114139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EEAB26-6650-444D-B21B-D2F97FA6BF49}" type="datetimeFigureOut">
              <a:rPr lang="en-DE" smtClean="0"/>
              <a:t>01/12/2024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2275279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EEAB26-6650-444D-B21B-D2F97FA6BF49}" type="datetimeFigureOut">
              <a:rPr lang="en-DE" smtClean="0"/>
              <a:t>01/12/2024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2163111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EAB26-6650-444D-B21B-D2F97FA6BF49}" type="datetimeFigureOut">
              <a:rPr lang="en-DE" smtClean="0"/>
              <a:t>01/12/2024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3602626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EEAB26-6650-444D-B21B-D2F97FA6BF49}" type="datetimeFigureOut">
              <a:rPr lang="en-DE" smtClean="0"/>
              <a:t>01/12/2024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3678265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EEAB26-6650-444D-B21B-D2F97FA6BF49}" type="datetimeFigureOut">
              <a:rPr lang="en-DE" smtClean="0"/>
              <a:t>01/12/2024</a:t>
            </a:fld>
            <a:endParaRPr lang="en-DE"/>
          </a:p>
        </p:txBody>
      </p:sp>
      <p:sp>
        <p:nvSpPr>
          <p:cNvPr id="8" name="Footer Placeholder 7"/>
          <p:cNvSpPr>
            <a:spLocks noGrp="1"/>
          </p:cNvSpPr>
          <p:nvPr>
            <p:ph type="ftr" sz="quarter" idx="11"/>
          </p:nvPr>
        </p:nvSpPr>
        <p:spPr/>
        <p:txBody>
          <a:bodyPr/>
          <a:lstStyle/>
          <a:p>
            <a:endParaRPr lang="en-DE"/>
          </a:p>
        </p:txBody>
      </p:sp>
      <p:sp>
        <p:nvSpPr>
          <p:cNvPr id="9" name="Slide Number Placeholder 8"/>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3333705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8EEAB26-6650-444D-B21B-D2F97FA6BF49}" type="datetimeFigureOut">
              <a:rPr lang="en-DE" smtClean="0"/>
              <a:t>01/12/2024</a:t>
            </a:fld>
            <a:endParaRPr lang="en-DE"/>
          </a:p>
        </p:txBody>
      </p:sp>
      <p:sp>
        <p:nvSpPr>
          <p:cNvPr id="4" name="Footer Placeholder 3"/>
          <p:cNvSpPr>
            <a:spLocks noGrp="1"/>
          </p:cNvSpPr>
          <p:nvPr>
            <p:ph type="ftr" sz="quarter" idx="11"/>
          </p:nvPr>
        </p:nvSpPr>
        <p:spPr/>
        <p:txBody>
          <a:bodyPr/>
          <a:lstStyle/>
          <a:p>
            <a:endParaRPr lang="en-DE"/>
          </a:p>
        </p:txBody>
      </p:sp>
      <p:sp>
        <p:nvSpPr>
          <p:cNvPr id="5" name="Slide Number Placeholder 4"/>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1923531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EEAB26-6650-444D-B21B-D2F97FA6BF49}" type="datetimeFigureOut">
              <a:rPr lang="en-DE" smtClean="0"/>
              <a:t>01/12/2024</a:t>
            </a:fld>
            <a:endParaRPr lang="en-DE"/>
          </a:p>
        </p:txBody>
      </p:sp>
      <p:sp>
        <p:nvSpPr>
          <p:cNvPr id="3" name="Footer Placeholder 2"/>
          <p:cNvSpPr>
            <a:spLocks noGrp="1"/>
          </p:cNvSpPr>
          <p:nvPr>
            <p:ph type="ftr" sz="quarter" idx="11"/>
          </p:nvPr>
        </p:nvSpPr>
        <p:spPr/>
        <p:txBody>
          <a:bodyPr/>
          <a:lstStyle/>
          <a:p>
            <a:endParaRPr lang="en-DE"/>
          </a:p>
        </p:txBody>
      </p:sp>
      <p:sp>
        <p:nvSpPr>
          <p:cNvPr id="4" name="Slide Number Placeholder 3"/>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257553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EEAB26-6650-444D-B21B-D2F97FA6BF49}" type="datetimeFigureOut">
              <a:rPr lang="en-DE" smtClean="0"/>
              <a:t>01/12/2024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290545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EEAB26-6650-444D-B21B-D2F97FA6BF49}" type="datetimeFigureOut">
              <a:rPr lang="en-DE" smtClean="0"/>
              <a:t>01/12/2024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C700CAF3-87F4-4495-A9EF-3E882F57676E}" type="slidenum">
              <a:rPr lang="en-DE" smtClean="0"/>
              <a:t>‹Nr.›</a:t>
            </a:fld>
            <a:endParaRPr lang="en-DE"/>
          </a:p>
        </p:txBody>
      </p:sp>
    </p:spTree>
    <p:extLst>
      <p:ext uri="{BB962C8B-B14F-4D97-AF65-F5344CB8AC3E}">
        <p14:creationId xmlns:p14="http://schemas.microsoft.com/office/powerpoint/2010/main" val="795874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EEAB26-6650-444D-B21B-D2F97FA6BF49}" type="datetimeFigureOut">
              <a:rPr lang="en-DE" smtClean="0"/>
              <a:t>01/12/2024</a:t>
            </a:fld>
            <a:endParaRPr lang="en-DE"/>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00CAF3-87F4-4495-A9EF-3E882F57676E}" type="slidenum">
              <a:rPr lang="en-DE" smtClean="0"/>
              <a:t>‹Nr.›</a:t>
            </a:fld>
            <a:endParaRPr lang="en-DE"/>
          </a:p>
        </p:txBody>
      </p:sp>
    </p:spTree>
    <p:extLst>
      <p:ext uri="{BB962C8B-B14F-4D97-AF65-F5344CB8AC3E}">
        <p14:creationId xmlns:p14="http://schemas.microsoft.com/office/powerpoint/2010/main" val="28179209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8ACAEE"/>
            </a:gs>
            <a:gs pos="100000">
              <a:srgbClr val="75C0EA"/>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F11DC943-AF82-4E5E-B1D6-1DDE50B3DF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525" y="-1592772"/>
            <a:ext cx="9134475" cy="3648075"/>
          </a:xfrm>
          <a:prstGeom prst="rect">
            <a:avLst/>
          </a:prstGeom>
        </p:spPr>
      </p:pic>
      <p:pic>
        <p:nvPicPr>
          <p:cNvPr id="3" name="Grafik 2">
            <a:extLst>
              <a:ext uri="{FF2B5EF4-FFF2-40B4-BE49-F238E27FC236}">
                <a16:creationId xmlns:a16="http://schemas.microsoft.com/office/drawing/2014/main" id="{AAF29385-5C7E-4FBB-A649-6D444EF3DAE8}"/>
              </a:ext>
            </a:extLst>
          </p:cNvPr>
          <p:cNvPicPr>
            <a:picLocks noChangeAspect="1"/>
          </p:cNvPicPr>
          <p:nvPr/>
        </p:nvPicPr>
        <p:blipFill rotWithShape="1">
          <a:blip r:embed="rId4">
            <a:extLst>
              <a:ext uri="{28A0092B-C50C-407E-A947-70E740481C1C}">
                <a14:useLocalDpi xmlns:a14="http://schemas.microsoft.com/office/drawing/2010/main" val="0"/>
              </a:ext>
            </a:extLst>
          </a:blip>
          <a:srcRect t="16225"/>
          <a:stretch/>
        </p:blipFill>
        <p:spPr>
          <a:xfrm>
            <a:off x="0" y="2055303"/>
            <a:ext cx="9144000" cy="4802697"/>
          </a:xfrm>
          <a:prstGeom prst="rect">
            <a:avLst/>
          </a:prstGeom>
        </p:spPr>
      </p:pic>
      <p:sp>
        <p:nvSpPr>
          <p:cNvPr id="31" name="Title 30">
            <a:extLst>
              <a:ext uri="{FF2B5EF4-FFF2-40B4-BE49-F238E27FC236}">
                <a16:creationId xmlns:a16="http://schemas.microsoft.com/office/drawing/2014/main" id="{D6F3BF76-0C21-4882-A4A7-496EA0AF844E}"/>
              </a:ext>
            </a:extLst>
          </p:cNvPr>
          <p:cNvSpPr>
            <a:spLocks noGrp="1"/>
          </p:cNvSpPr>
          <p:nvPr>
            <p:ph type="ctrTitle"/>
          </p:nvPr>
        </p:nvSpPr>
        <p:spPr>
          <a:xfrm>
            <a:off x="685800" y="120074"/>
            <a:ext cx="7772400" cy="2198254"/>
          </a:xfrm>
        </p:spPr>
        <p:txBody>
          <a:bodyPr>
            <a:noAutofit/>
          </a:bodyPr>
          <a:lstStyle/>
          <a:p>
            <a:r>
              <a:rPr lang="en-US" sz="4400" dirty="0">
                <a:solidFill>
                  <a:schemeClr val="bg1"/>
                </a:solidFill>
                <a:latin typeface="Futura Bk BT" panose="020B0502020204020303" pitchFamily="34" charset="0"/>
              </a:rPr>
              <a:t>Advancing Energetic Modelling in Wildlife Populations</a:t>
            </a:r>
            <a:endParaRPr lang="en-DE" sz="4400" dirty="0">
              <a:solidFill>
                <a:schemeClr val="bg1"/>
              </a:solidFill>
              <a:latin typeface="Futura Bk BT" panose="020B0502020204020303" pitchFamily="34" charset="0"/>
            </a:endParaRPr>
          </a:p>
        </p:txBody>
      </p:sp>
    </p:spTree>
    <p:extLst>
      <p:ext uri="{BB962C8B-B14F-4D97-AF65-F5344CB8AC3E}">
        <p14:creationId xmlns:p14="http://schemas.microsoft.com/office/powerpoint/2010/main" val="4143219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69C09AB6-D82C-4C35-A8EE-BFF8A72CDDA8}"/>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286000" y="0"/>
            <a:ext cx="4572000" cy="6858000"/>
          </a:xfrm>
          <a:prstGeom prst="rect">
            <a:avLst/>
          </a:prstGeom>
        </p:spPr>
      </p:pic>
    </p:spTree>
    <p:extLst>
      <p:ext uri="{BB962C8B-B14F-4D97-AF65-F5344CB8AC3E}">
        <p14:creationId xmlns:p14="http://schemas.microsoft.com/office/powerpoint/2010/main" val="3484099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Combining GCM and VI data</a:t>
            </a:r>
          </a:p>
        </p:txBody>
      </p:sp>
      <p:pic>
        <p:nvPicPr>
          <p:cNvPr id="3" name="Grafik 2">
            <a:extLst>
              <a:ext uri="{FF2B5EF4-FFF2-40B4-BE49-F238E27FC236}">
                <a16:creationId xmlns:a16="http://schemas.microsoft.com/office/drawing/2014/main" id="{D975DF4E-FA3D-4305-B6A6-33EED69B5006}"/>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884621"/>
            <a:ext cx="4487917" cy="2991944"/>
          </a:xfrm>
          <a:prstGeom prst="rect">
            <a:avLst/>
          </a:prstGeom>
        </p:spPr>
      </p:pic>
      <p:pic>
        <p:nvPicPr>
          <p:cNvPr id="6" name="Grafik 5">
            <a:extLst>
              <a:ext uri="{FF2B5EF4-FFF2-40B4-BE49-F238E27FC236}">
                <a16:creationId xmlns:a16="http://schemas.microsoft.com/office/drawing/2014/main" id="{03F5D3DA-66CA-4478-AEE6-65960CA49EFF}"/>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28040" y="3866055"/>
            <a:ext cx="4487918" cy="2991945"/>
          </a:xfrm>
          <a:prstGeom prst="rect">
            <a:avLst/>
          </a:prstGeom>
        </p:spPr>
      </p:pic>
      <p:pic>
        <p:nvPicPr>
          <p:cNvPr id="8" name="Grafik 7">
            <a:extLst>
              <a:ext uri="{FF2B5EF4-FFF2-40B4-BE49-F238E27FC236}">
                <a16:creationId xmlns:a16="http://schemas.microsoft.com/office/drawing/2014/main" id="{13FC1656-1F1C-4491-AA79-E372E73AF5C1}"/>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571999" y="884621"/>
            <a:ext cx="4487917" cy="2991944"/>
          </a:xfrm>
          <a:prstGeom prst="rect">
            <a:avLst/>
          </a:prstGeom>
        </p:spPr>
      </p:pic>
    </p:spTree>
    <p:extLst>
      <p:ext uri="{BB962C8B-B14F-4D97-AF65-F5344CB8AC3E}">
        <p14:creationId xmlns:p14="http://schemas.microsoft.com/office/powerpoint/2010/main" val="3793177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Generating projections</a:t>
            </a:r>
          </a:p>
        </p:txBody>
      </p:sp>
      <p:sp>
        <p:nvSpPr>
          <p:cNvPr id="7" name="Rechteck 6">
            <a:extLst>
              <a:ext uri="{FF2B5EF4-FFF2-40B4-BE49-F238E27FC236}">
                <a16:creationId xmlns:a16="http://schemas.microsoft.com/office/drawing/2014/main" id="{0A3A3576-2D83-4BD0-ABC5-82B210664F0E}"/>
              </a:ext>
            </a:extLst>
          </p:cNvPr>
          <p:cNvSpPr/>
          <p:nvPr/>
        </p:nvSpPr>
        <p:spPr>
          <a:xfrm>
            <a:off x="877612" y="2459504"/>
            <a:ext cx="7388773" cy="1938992"/>
          </a:xfrm>
          <a:prstGeom prst="rect">
            <a:avLst/>
          </a:prstGeom>
        </p:spPr>
        <p:txBody>
          <a:bodyPr wrap="square">
            <a:spAutoFit/>
          </a:bodyPr>
          <a:lstStyle/>
          <a:p>
            <a:pPr algn="ctr" fontAlgn="base"/>
            <a:r>
              <a:rPr lang="en-US" sz="2400" dirty="0">
                <a:solidFill>
                  <a:srgbClr val="666666"/>
                </a:solidFill>
                <a:latin typeface="Futura Bk BT" panose="020B0502020204020303" pitchFamily="34" charset="0"/>
              </a:rPr>
              <a:t>Fit linear mixed-effects models</a:t>
            </a:r>
          </a:p>
          <a:p>
            <a:pPr algn="ctr" fontAlgn="base"/>
            <a:r>
              <a:rPr lang="en-US" sz="2400" dirty="0">
                <a:solidFill>
                  <a:srgbClr val="666666"/>
                </a:solidFill>
                <a:latin typeface="Futura Bk BT" panose="020B0502020204020303" pitchFamily="34" charset="0"/>
              </a:rPr>
              <a:t> </a:t>
            </a:r>
          </a:p>
          <a:p>
            <a:pPr algn="ctr" fontAlgn="base"/>
            <a:r>
              <a:rPr lang="en-US" sz="2400" dirty="0" err="1">
                <a:solidFill>
                  <a:srgbClr val="666666"/>
                </a:solidFill>
                <a:latin typeface="Futura Bk BT" panose="020B0502020204020303" pitchFamily="34" charset="0"/>
              </a:rPr>
              <a:t>meanNDVI</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pr</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rsdt</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tasmin</a:t>
            </a:r>
            <a:r>
              <a:rPr lang="en-US" sz="2400" dirty="0">
                <a:solidFill>
                  <a:srgbClr val="666666"/>
                </a:solidFill>
                <a:latin typeface="Futura Bk BT" panose="020B0502020204020303" pitchFamily="34" charset="0"/>
              </a:rPr>
              <a:t> + (1 | site)</a:t>
            </a:r>
          </a:p>
          <a:p>
            <a:pPr algn="ctr" fontAlgn="base"/>
            <a:endParaRPr lang="en-US" sz="2400" dirty="0">
              <a:solidFill>
                <a:srgbClr val="666666"/>
              </a:solidFill>
              <a:latin typeface="Futura Bk BT" panose="020B0502020204020303" pitchFamily="34" charset="0"/>
            </a:endParaRPr>
          </a:p>
          <a:p>
            <a:pPr algn="ctr" fontAlgn="base"/>
            <a:r>
              <a:rPr lang="en-US" sz="2400" dirty="0" err="1">
                <a:solidFill>
                  <a:srgbClr val="666666"/>
                </a:solidFill>
                <a:latin typeface="Futura Bk BT" panose="020B0502020204020303" pitchFamily="34" charset="0"/>
              </a:rPr>
              <a:t>meanEVI</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pr</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rsdt</a:t>
            </a:r>
            <a:r>
              <a:rPr lang="en-US" sz="2400" dirty="0">
                <a:solidFill>
                  <a:srgbClr val="666666"/>
                </a:solidFill>
                <a:latin typeface="Futura Bk BT" panose="020B0502020204020303" pitchFamily="34" charset="0"/>
              </a:rPr>
              <a:t> + </a:t>
            </a:r>
            <a:r>
              <a:rPr lang="en-US" sz="2400" dirty="0" err="1">
                <a:solidFill>
                  <a:srgbClr val="666666"/>
                </a:solidFill>
                <a:latin typeface="Futura Bk BT" panose="020B0502020204020303" pitchFamily="34" charset="0"/>
              </a:rPr>
              <a:t>tasmin</a:t>
            </a:r>
            <a:r>
              <a:rPr lang="en-US" sz="2400" dirty="0">
                <a:solidFill>
                  <a:srgbClr val="666666"/>
                </a:solidFill>
                <a:latin typeface="Futura Bk BT" panose="020B0502020204020303" pitchFamily="34" charset="0"/>
              </a:rPr>
              <a:t> + (1 | site)</a:t>
            </a:r>
          </a:p>
        </p:txBody>
      </p:sp>
    </p:spTree>
    <p:extLst>
      <p:ext uri="{BB962C8B-B14F-4D97-AF65-F5344CB8AC3E}">
        <p14:creationId xmlns:p14="http://schemas.microsoft.com/office/powerpoint/2010/main" val="4227452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Generating projections</a:t>
            </a:r>
          </a:p>
        </p:txBody>
      </p:sp>
      <p:pic>
        <p:nvPicPr>
          <p:cNvPr id="5" name="Grafik 4">
            <a:extLst>
              <a:ext uri="{FF2B5EF4-FFF2-40B4-BE49-F238E27FC236}">
                <a16:creationId xmlns:a16="http://schemas.microsoft.com/office/drawing/2014/main" id="{44ECA872-C540-4F53-B197-530922FF3489}"/>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14392" y="1600196"/>
            <a:ext cx="7315215" cy="3657607"/>
          </a:xfrm>
          <a:prstGeom prst="rect">
            <a:avLst/>
          </a:prstGeom>
        </p:spPr>
      </p:pic>
    </p:spTree>
    <p:extLst>
      <p:ext uri="{BB962C8B-B14F-4D97-AF65-F5344CB8AC3E}">
        <p14:creationId xmlns:p14="http://schemas.microsoft.com/office/powerpoint/2010/main" val="2420958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Generating projections</a:t>
            </a:r>
          </a:p>
        </p:txBody>
      </p:sp>
      <p:pic>
        <p:nvPicPr>
          <p:cNvPr id="3" name="Grafik 2">
            <a:extLst>
              <a:ext uri="{FF2B5EF4-FFF2-40B4-BE49-F238E27FC236}">
                <a16:creationId xmlns:a16="http://schemas.microsoft.com/office/drawing/2014/main" id="{24126CAE-A496-4521-ACB0-FD626B8F8604}"/>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14392" y="1600196"/>
            <a:ext cx="7315215" cy="3657607"/>
          </a:xfrm>
          <a:prstGeom prst="rect">
            <a:avLst/>
          </a:prstGeom>
        </p:spPr>
      </p:pic>
    </p:spTree>
    <p:extLst>
      <p:ext uri="{BB962C8B-B14F-4D97-AF65-F5344CB8AC3E}">
        <p14:creationId xmlns:p14="http://schemas.microsoft.com/office/powerpoint/2010/main" val="550024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Integrating projections in the ABM</a:t>
            </a:r>
          </a:p>
        </p:txBody>
      </p:sp>
      <p:pic>
        <p:nvPicPr>
          <p:cNvPr id="4" name="Grafik 3">
            <a:extLst>
              <a:ext uri="{FF2B5EF4-FFF2-40B4-BE49-F238E27FC236}">
                <a16:creationId xmlns:a16="http://schemas.microsoft.com/office/drawing/2014/main" id="{FB443EDE-01AD-4AED-B926-FAC6CDD7AAE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918050" y="1471750"/>
            <a:ext cx="3765756" cy="3037052"/>
          </a:xfrm>
          <a:prstGeom prst="rect">
            <a:avLst/>
          </a:prstGeom>
        </p:spPr>
      </p:pic>
      <p:sp>
        <p:nvSpPr>
          <p:cNvPr id="5" name="Rechteck 4">
            <a:extLst>
              <a:ext uri="{FF2B5EF4-FFF2-40B4-BE49-F238E27FC236}">
                <a16:creationId xmlns:a16="http://schemas.microsoft.com/office/drawing/2014/main" id="{314F4FCF-54D5-458E-B710-BAE8B06CB82D}"/>
              </a:ext>
            </a:extLst>
          </p:cNvPr>
          <p:cNvSpPr/>
          <p:nvPr/>
        </p:nvSpPr>
        <p:spPr>
          <a:xfrm>
            <a:off x="1017304" y="5168314"/>
            <a:ext cx="3053254" cy="830997"/>
          </a:xfrm>
          <a:prstGeom prst="rect">
            <a:avLst/>
          </a:prstGeom>
        </p:spPr>
        <p:txBody>
          <a:bodyPr wrap="square">
            <a:spAutoFit/>
          </a:bodyPr>
          <a:lstStyle/>
          <a:p>
            <a:pPr algn="ctr" fontAlgn="base"/>
            <a:r>
              <a:rPr lang="en-US" sz="2400" dirty="0">
                <a:solidFill>
                  <a:srgbClr val="666666"/>
                </a:solidFill>
                <a:latin typeface="Futura Bk BT" panose="020B0502020204020303" pitchFamily="34" charset="0"/>
              </a:rPr>
              <a:t>Maximum resources per resource cell</a:t>
            </a:r>
          </a:p>
        </p:txBody>
      </p:sp>
      <p:sp>
        <p:nvSpPr>
          <p:cNvPr id="6" name="Rechteck 5">
            <a:extLst>
              <a:ext uri="{FF2B5EF4-FFF2-40B4-BE49-F238E27FC236}">
                <a16:creationId xmlns:a16="http://schemas.microsoft.com/office/drawing/2014/main" id="{1DB3C332-E317-4E58-B3E8-EA6B3B32B432}"/>
              </a:ext>
            </a:extLst>
          </p:cNvPr>
          <p:cNvSpPr/>
          <p:nvPr/>
        </p:nvSpPr>
        <p:spPr>
          <a:xfrm>
            <a:off x="5027001" y="5168314"/>
            <a:ext cx="3053254" cy="461665"/>
          </a:xfrm>
          <a:prstGeom prst="rect">
            <a:avLst/>
          </a:prstGeom>
        </p:spPr>
        <p:txBody>
          <a:bodyPr wrap="square">
            <a:spAutoFit/>
          </a:bodyPr>
          <a:lstStyle/>
          <a:p>
            <a:pPr algn="ctr" fontAlgn="base"/>
            <a:r>
              <a:rPr lang="en-US" sz="2400" dirty="0">
                <a:solidFill>
                  <a:srgbClr val="666666"/>
                </a:solidFill>
                <a:latin typeface="Futura Bk BT" panose="020B0502020204020303" pitchFamily="34" charset="0"/>
              </a:rPr>
              <a:t>Resource growth rate</a:t>
            </a:r>
          </a:p>
        </p:txBody>
      </p:sp>
      <p:cxnSp>
        <p:nvCxnSpPr>
          <p:cNvPr id="3" name="Gerade Verbindung mit Pfeil 2">
            <a:extLst>
              <a:ext uri="{FF2B5EF4-FFF2-40B4-BE49-F238E27FC236}">
                <a16:creationId xmlns:a16="http://schemas.microsoft.com/office/drawing/2014/main" id="{BD0F1B0B-B407-4B43-9F33-B19DBD239229}"/>
              </a:ext>
            </a:extLst>
          </p:cNvPr>
          <p:cNvCxnSpPr>
            <a:cxnSpLocks/>
            <a:endCxn id="5" idx="0"/>
          </p:cNvCxnSpPr>
          <p:nvPr/>
        </p:nvCxnSpPr>
        <p:spPr>
          <a:xfrm flipH="1">
            <a:off x="2543931" y="4508802"/>
            <a:ext cx="1902234" cy="65951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Gerade Verbindung mit Pfeil 8">
            <a:extLst>
              <a:ext uri="{FF2B5EF4-FFF2-40B4-BE49-F238E27FC236}">
                <a16:creationId xmlns:a16="http://schemas.microsoft.com/office/drawing/2014/main" id="{6FF58515-CFBE-4783-9ED5-5C0E8EA54415}"/>
              </a:ext>
            </a:extLst>
          </p:cNvPr>
          <p:cNvCxnSpPr>
            <a:cxnSpLocks/>
            <a:endCxn id="6" idx="0"/>
          </p:cNvCxnSpPr>
          <p:nvPr/>
        </p:nvCxnSpPr>
        <p:spPr>
          <a:xfrm>
            <a:off x="4444677" y="4508802"/>
            <a:ext cx="2108951" cy="65951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4418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EVENET presentation</a:t>
            </a:r>
          </a:p>
        </p:txBody>
      </p:sp>
      <p:sp>
        <p:nvSpPr>
          <p:cNvPr id="2" name="Rechteck 1">
            <a:extLst>
              <a:ext uri="{FF2B5EF4-FFF2-40B4-BE49-F238E27FC236}">
                <a16:creationId xmlns:a16="http://schemas.microsoft.com/office/drawing/2014/main" id="{8077275D-C6B7-4A72-B199-14DB0163E52F}"/>
              </a:ext>
            </a:extLst>
          </p:cNvPr>
          <p:cNvSpPr/>
          <p:nvPr/>
        </p:nvSpPr>
        <p:spPr>
          <a:xfrm>
            <a:off x="562304" y="1728703"/>
            <a:ext cx="8019392" cy="3806170"/>
          </a:xfrm>
          <a:prstGeom prst="rect">
            <a:avLst/>
          </a:prstGeom>
        </p:spPr>
        <p:txBody>
          <a:bodyPr wrap="square">
            <a:spAutoFit/>
          </a:bodyPr>
          <a:lstStyle/>
          <a:p>
            <a:pPr algn="ctr">
              <a:spcAft>
                <a:spcPts val="800"/>
              </a:spcAft>
            </a:pPr>
            <a:r>
              <a:rPr lang="en-US" b="1" dirty="0">
                <a:solidFill>
                  <a:srgbClr val="000000"/>
                </a:solidFill>
                <a:latin typeface="Futura Bk BT" panose="020B0502020204020303" pitchFamily="34" charset="0"/>
              </a:rPr>
              <a:t>Modelling the emergence of metabolic trait diversity in rodent populations</a:t>
            </a:r>
          </a:p>
          <a:p>
            <a:pPr algn="ctr">
              <a:spcAft>
                <a:spcPts val="800"/>
              </a:spcAft>
            </a:pPr>
            <a:endParaRPr lang="en-US" dirty="0">
              <a:latin typeface="Futura Bk BT" panose="020B0502020204020303" pitchFamily="34" charset="0"/>
            </a:endParaRPr>
          </a:p>
          <a:p>
            <a:pPr>
              <a:spcAft>
                <a:spcPts val="800"/>
              </a:spcAft>
            </a:pPr>
            <a:r>
              <a:rPr lang="en-US" sz="1600" dirty="0">
                <a:solidFill>
                  <a:schemeClr val="tx1">
                    <a:lumMod val="50000"/>
                    <a:lumOff val="50000"/>
                  </a:schemeClr>
                </a:solidFill>
                <a:latin typeface="Futura Bk BT" panose="020B0502020204020303" pitchFamily="34" charset="0"/>
              </a:rPr>
              <a:t>The vast array of physiological trait variations within and between rodent species reflects the myriad of evolutionary pressures shaping this group, including those induced by changes in resource dynamics. Here we introduce an agent-based energy budget model designed to explore the eco-evolutionary consequences of alterations in resource environments on terrestrial mammal populations. While generic by design, the model is parameterized and tested against empirical data for bank voles (</a:t>
            </a:r>
            <a:r>
              <a:rPr lang="en-US" sz="1600" i="1" dirty="0" err="1">
                <a:solidFill>
                  <a:schemeClr val="tx1">
                    <a:lumMod val="50000"/>
                    <a:lumOff val="50000"/>
                  </a:schemeClr>
                </a:solidFill>
                <a:latin typeface="Futura Bk BT" panose="020B0502020204020303" pitchFamily="34" charset="0"/>
              </a:rPr>
              <a:t>Myodes</a:t>
            </a:r>
            <a:r>
              <a:rPr lang="en-US" sz="1600" i="1" dirty="0">
                <a:solidFill>
                  <a:schemeClr val="tx1">
                    <a:lumMod val="50000"/>
                    <a:lumOff val="50000"/>
                  </a:schemeClr>
                </a:solidFill>
                <a:latin typeface="Futura Bk BT" panose="020B0502020204020303" pitchFamily="34" charset="0"/>
              </a:rPr>
              <a:t> </a:t>
            </a:r>
            <a:r>
              <a:rPr lang="en-US" sz="1600" i="1" dirty="0" err="1">
                <a:solidFill>
                  <a:schemeClr val="tx1">
                    <a:lumMod val="50000"/>
                    <a:lumOff val="50000"/>
                  </a:schemeClr>
                </a:solidFill>
                <a:latin typeface="Futura Bk BT" panose="020B0502020204020303" pitchFamily="34" charset="0"/>
              </a:rPr>
              <a:t>glareolus</a:t>
            </a:r>
            <a:r>
              <a:rPr lang="en-US" sz="1600" dirty="0">
                <a:solidFill>
                  <a:schemeClr val="tx1">
                    <a:lumMod val="50000"/>
                    <a:lumOff val="50000"/>
                  </a:schemeClr>
                </a:solidFill>
                <a:latin typeface="Futura Bk BT" panose="020B0502020204020303" pitchFamily="34" charset="0"/>
              </a:rPr>
              <a:t>). </a:t>
            </a:r>
            <a:r>
              <a:rPr lang="en-US" sz="1600" b="1" dirty="0">
                <a:latin typeface="Futura Bk BT" panose="020B0502020204020303" pitchFamily="34" charset="0"/>
              </a:rPr>
              <a:t>By applying the model to scenarios of spatially and temporally variable resource dynamics, we investigate effects on the emergence of metabolic trait variations, the context-dependence of energy allocation strategies, and population dynamics</a:t>
            </a:r>
            <a:r>
              <a:rPr lang="en-US" sz="1600" dirty="0">
                <a:latin typeface="Futura Bk BT" panose="020B0502020204020303" pitchFamily="34" charset="0"/>
              </a:rPr>
              <a:t>. </a:t>
            </a:r>
            <a:r>
              <a:rPr lang="en-US" sz="1600" dirty="0">
                <a:solidFill>
                  <a:schemeClr val="tx1">
                    <a:lumMod val="50000"/>
                    <a:lumOff val="50000"/>
                  </a:schemeClr>
                </a:solidFill>
                <a:latin typeface="Futura Bk BT" panose="020B0502020204020303" pitchFamily="34" charset="0"/>
              </a:rPr>
              <a:t>Overall, this modeling approach provides a valuable tool for testing basic and applied research questions related to species energetics, ecology, and evolution in the face of environmental changes, both natural and human-driven.</a:t>
            </a:r>
            <a:endParaRPr lang="en-US" sz="1600" dirty="0">
              <a:solidFill>
                <a:schemeClr val="tx1">
                  <a:lumMod val="50000"/>
                  <a:lumOff val="50000"/>
                </a:schemeClr>
              </a:solidFill>
              <a:effectLst/>
              <a:latin typeface="Futura Bk BT" panose="020B0502020204020303" pitchFamily="34" charset="0"/>
            </a:endParaRPr>
          </a:p>
        </p:txBody>
      </p:sp>
    </p:spTree>
    <p:extLst>
      <p:ext uri="{BB962C8B-B14F-4D97-AF65-F5344CB8AC3E}">
        <p14:creationId xmlns:p14="http://schemas.microsoft.com/office/powerpoint/2010/main" val="3755043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249544C9-9990-4A92-9141-9300F8248524}"/>
              </a:ext>
            </a:extLst>
          </p:cNvPr>
          <p:cNvSpPr/>
          <p:nvPr/>
        </p:nvSpPr>
        <p:spPr>
          <a:xfrm>
            <a:off x="2469931" y="1576552"/>
            <a:ext cx="4782207" cy="40464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Scenarios</a:t>
            </a:r>
          </a:p>
        </p:txBody>
      </p:sp>
      <p:pic>
        <p:nvPicPr>
          <p:cNvPr id="10" name="Grafik 9">
            <a:extLst>
              <a:ext uri="{FF2B5EF4-FFF2-40B4-BE49-F238E27FC236}">
                <a16:creationId xmlns:a16="http://schemas.microsoft.com/office/drawing/2014/main" id="{7A35B6B6-676C-497F-8082-E4E453D8C10D}"/>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5337" r="5501"/>
          <a:stretch/>
        </p:blipFill>
        <p:spPr>
          <a:xfrm>
            <a:off x="1713186" y="1500347"/>
            <a:ext cx="5707117" cy="4572009"/>
          </a:xfrm>
          <a:prstGeom prst="rect">
            <a:avLst/>
          </a:prstGeom>
        </p:spPr>
      </p:pic>
    </p:spTree>
    <p:extLst>
      <p:ext uri="{BB962C8B-B14F-4D97-AF65-F5344CB8AC3E}">
        <p14:creationId xmlns:p14="http://schemas.microsoft.com/office/powerpoint/2010/main" val="3761684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MODIS data</a:t>
            </a:r>
          </a:p>
        </p:txBody>
      </p:sp>
      <p:sp>
        <p:nvSpPr>
          <p:cNvPr id="3" name="Rechteck 2">
            <a:extLst>
              <a:ext uri="{FF2B5EF4-FFF2-40B4-BE49-F238E27FC236}">
                <a16:creationId xmlns:a16="http://schemas.microsoft.com/office/drawing/2014/main" id="{A54C5615-411E-4A2D-B05C-28FB8ABE9E0F}"/>
              </a:ext>
            </a:extLst>
          </p:cNvPr>
          <p:cNvSpPr/>
          <p:nvPr/>
        </p:nvSpPr>
        <p:spPr>
          <a:xfrm>
            <a:off x="987971" y="1367565"/>
            <a:ext cx="7388773" cy="1631216"/>
          </a:xfrm>
          <a:prstGeom prst="rect">
            <a:avLst/>
          </a:prstGeom>
        </p:spPr>
        <p:txBody>
          <a:bodyPr wrap="square">
            <a:spAutoFit/>
          </a:bodyPr>
          <a:lstStyle/>
          <a:p>
            <a:pPr fontAlgn="base"/>
            <a:r>
              <a:rPr lang="en-US" sz="2000" dirty="0">
                <a:solidFill>
                  <a:srgbClr val="666666"/>
                </a:solidFill>
                <a:latin typeface="Futura Bk BT" panose="020B0502020204020303" pitchFamily="34" charset="0"/>
              </a:rPr>
              <a:t>Product: 					MOD13Q1</a:t>
            </a:r>
          </a:p>
          <a:p>
            <a:pPr fontAlgn="base"/>
            <a:r>
              <a:rPr lang="en-US" sz="2000" dirty="0">
                <a:solidFill>
                  <a:srgbClr val="666666"/>
                </a:solidFill>
                <a:latin typeface="Futura Bk BT" panose="020B0502020204020303" pitchFamily="34" charset="0"/>
              </a:rPr>
              <a:t>Spatial resolution: 			250 m</a:t>
            </a:r>
          </a:p>
          <a:p>
            <a:pPr fontAlgn="base"/>
            <a:r>
              <a:rPr lang="en-US" sz="2000" dirty="0">
                <a:solidFill>
                  <a:srgbClr val="666666"/>
                </a:solidFill>
                <a:latin typeface="Futura Bk BT" panose="020B0502020204020303" pitchFamily="34" charset="0"/>
              </a:rPr>
              <a:t>Temporal resolution: </a:t>
            </a:r>
            <a:r>
              <a:rPr lang="en-US" sz="2000">
                <a:solidFill>
                  <a:srgbClr val="666666"/>
                </a:solidFill>
                <a:latin typeface="Futura Bk BT" panose="020B0502020204020303" pitchFamily="34" charset="0"/>
              </a:rPr>
              <a:t>		16 </a:t>
            </a:r>
            <a:r>
              <a:rPr lang="en-US" sz="2000" dirty="0">
                <a:solidFill>
                  <a:srgbClr val="666666"/>
                </a:solidFill>
                <a:latin typeface="Futura Bk BT" panose="020B0502020204020303" pitchFamily="34" charset="0"/>
              </a:rPr>
              <a:t>days</a:t>
            </a:r>
          </a:p>
          <a:p>
            <a:pPr fontAlgn="base"/>
            <a:r>
              <a:rPr lang="en-US" sz="2000" dirty="0">
                <a:solidFill>
                  <a:srgbClr val="666666"/>
                </a:solidFill>
                <a:latin typeface="Futura Bk BT" panose="020B0502020204020303" pitchFamily="34" charset="0"/>
              </a:rPr>
              <a:t>Date range: 				2000-01-01 to 2022-12-30</a:t>
            </a:r>
          </a:p>
          <a:p>
            <a:pPr fontAlgn="base"/>
            <a:r>
              <a:rPr lang="en-US" sz="2000" dirty="0">
                <a:solidFill>
                  <a:srgbClr val="666666"/>
                </a:solidFill>
                <a:latin typeface="Futura Bk BT" panose="020B0502020204020303" pitchFamily="34" charset="0"/>
              </a:rPr>
              <a:t>Variables:					NDVI &amp; EVI</a:t>
            </a:r>
          </a:p>
        </p:txBody>
      </p:sp>
      <p:pic>
        <p:nvPicPr>
          <p:cNvPr id="4" name="Grafik 3">
            <a:extLst>
              <a:ext uri="{FF2B5EF4-FFF2-40B4-BE49-F238E27FC236}">
                <a16:creationId xmlns:a16="http://schemas.microsoft.com/office/drawing/2014/main" id="{B475D9BC-672D-4E78-BC83-77B6750BA53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842216" y="3551443"/>
            <a:ext cx="3765757" cy="3037052"/>
          </a:xfrm>
          <a:prstGeom prst="rect">
            <a:avLst/>
          </a:prstGeom>
        </p:spPr>
      </p:pic>
      <p:pic>
        <p:nvPicPr>
          <p:cNvPr id="6" name="Grafik 5">
            <a:extLst>
              <a:ext uri="{FF2B5EF4-FFF2-40B4-BE49-F238E27FC236}">
                <a16:creationId xmlns:a16="http://schemas.microsoft.com/office/drawing/2014/main" id="{3718A70F-E0D9-4D42-8DEC-650D4917D5BF}"/>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95732" y="3551443"/>
            <a:ext cx="3765756" cy="3037052"/>
          </a:xfrm>
          <a:prstGeom prst="rect">
            <a:avLst/>
          </a:prstGeom>
        </p:spPr>
      </p:pic>
    </p:spTree>
    <p:extLst>
      <p:ext uri="{BB962C8B-B14F-4D97-AF65-F5344CB8AC3E}">
        <p14:creationId xmlns:p14="http://schemas.microsoft.com/office/powerpoint/2010/main" val="2509713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GCM data</a:t>
            </a:r>
          </a:p>
        </p:txBody>
      </p:sp>
      <p:sp>
        <p:nvSpPr>
          <p:cNvPr id="4" name="Rechteck 3">
            <a:extLst>
              <a:ext uri="{FF2B5EF4-FFF2-40B4-BE49-F238E27FC236}">
                <a16:creationId xmlns:a16="http://schemas.microsoft.com/office/drawing/2014/main" id="{BB3290DC-D5C5-4DD6-BCEE-0F315F0C4D0D}"/>
              </a:ext>
            </a:extLst>
          </p:cNvPr>
          <p:cNvSpPr/>
          <p:nvPr/>
        </p:nvSpPr>
        <p:spPr>
          <a:xfrm>
            <a:off x="467382" y="2019742"/>
            <a:ext cx="3111499" cy="3477875"/>
          </a:xfrm>
          <a:prstGeom prst="rect">
            <a:avLst/>
          </a:prstGeom>
        </p:spPr>
        <p:txBody>
          <a:bodyPr wrap="square">
            <a:spAutoFit/>
          </a:bodyPr>
          <a:lstStyle/>
          <a:p>
            <a:pPr marL="342900" indent="-342900" fontAlgn="base">
              <a:buFont typeface="Arial" panose="020B0604020202020204" pitchFamily="34" charset="0"/>
              <a:buChar char="•"/>
            </a:pPr>
            <a:r>
              <a:rPr lang="en-US" sz="2000" dirty="0">
                <a:solidFill>
                  <a:srgbClr val="666666"/>
                </a:solidFill>
                <a:latin typeface="Futura Bk BT" panose="020B0502020204020303" pitchFamily="34" charset="0"/>
              </a:rPr>
              <a:t>A maximum of 1 unsatisfactory finding for performance for temperature and precipitation outputs</a:t>
            </a:r>
          </a:p>
          <a:p>
            <a:pPr marL="342900" indent="-342900" fontAlgn="base">
              <a:buFont typeface="Arial" panose="020B0604020202020204" pitchFamily="34" charset="0"/>
              <a:buChar char="•"/>
            </a:pPr>
            <a:r>
              <a:rPr lang="en-US" sz="2000" dirty="0">
                <a:solidFill>
                  <a:srgbClr val="666666"/>
                </a:solidFill>
                <a:latin typeface="Futura Bk BT" panose="020B0502020204020303" pitchFamily="34" charset="0"/>
              </a:rPr>
              <a:t>High resolution land cover</a:t>
            </a:r>
          </a:p>
          <a:p>
            <a:pPr marL="342900" indent="-342900" fontAlgn="base">
              <a:buFont typeface="Arial" panose="020B0604020202020204" pitchFamily="34" charset="0"/>
              <a:buChar char="•"/>
            </a:pPr>
            <a:r>
              <a:rPr lang="en-US" sz="2000" dirty="0">
                <a:solidFill>
                  <a:srgbClr val="666666"/>
                </a:solidFill>
                <a:latin typeface="Futura Bk BT" panose="020B0502020204020303" pitchFamily="34" charset="0"/>
              </a:rPr>
              <a:t>Available outputs for all combinations of variables, experiments, dates, etc.</a:t>
            </a:r>
          </a:p>
        </p:txBody>
      </p:sp>
      <p:sp>
        <p:nvSpPr>
          <p:cNvPr id="2" name="Rechteck 1">
            <a:extLst>
              <a:ext uri="{FF2B5EF4-FFF2-40B4-BE49-F238E27FC236}">
                <a16:creationId xmlns:a16="http://schemas.microsoft.com/office/drawing/2014/main" id="{C970CD59-36AC-4E2E-8403-1A722C8C275A}"/>
              </a:ext>
            </a:extLst>
          </p:cNvPr>
          <p:cNvSpPr/>
          <p:nvPr/>
        </p:nvSpPr>
        <p:spPr>
          <a:xfrm>
            <a:off x="274362" y="5942164"/>
            <a:ext cx="3111499" cy="584775"/>
          </a:xfrm>
          <a:prstGeom prst="rect">
            <a:avLst/>
          </a:prstGeom>
        </p:spPr>
        <p:txBody>
          <a:bodyPr wrap="square">
            <a:spAutoFit/>
          </a:bodyPr>
          <a:lstStyle/>
          <a:p>
            <a:r>
              <a:rPr lang="en-US" sz="1600" dirty="0">
                <a:solidFill>
                  <a:srgbClr val="666666"/>
                </a:solidFill>
                <a:latin typeface="Futura Bk BT" panose="020B0502020204020303" pitchFamily="34" charset="0"/>
              </a:rPr>
              <a:t>Palmer et al. 2023  10.5194/esd-14-457-2023</a:t>
            </a:r>
            <a:endParaRPr lang="en-US" sz="1600" dirty="0"/>
          </a:p>
        </p:txBody>
      </p:sp>
      <p:sp>
        <p:nvSpPr>
          <p:cNvPr id="6" name="Rechteck 5">
            <a:extLst>
              <a:ext uri="{FF2B5EF4-FFF2-40B4-BE49-F238E27FC236}">
                <a16:creationId xmlns:a16="http://schemas.microsoft.com/office/drawing/2014/main" id="{D84D9517-B54F-43AD-A5E0-721147EE13C3}"/>
              </a:ext>
            </a:extLst>
          </p:cNvPr>
          <p:cNvSpPr/>
          <p:nvPr/>
        </p:nvSpPr>
        <p:spPr>
          <a:xfrm>
            <a:off x="467382" y="1434714"/>
            <a:ext cx="7965417" cy="430887"/>
          </a:xfrm>
          <a:prstGeom prst="rect">
            <a:avLst/>
          </a:prstGeom>
        </p:spPr>
        <p:txBody>
          <a:bodyPr wrap="square">
            <a:spAutoFit/>
          </a:bodyPr>
          <a:lstStyle/>
          <a:p>
            <a:pPr fontAlgn="base"/>
            <a:r>
              <a:rPr lang="en-US" sz="2200" b="1" dirty="0">
                <a:solidFill>
                  <a:srgbClr val="666666"/>
                </a:solidFill>
                <a:latin typeface="Futura Bk BT" panose="020B0502020204020303" pitchFamily="34" charset="0"/>
              </a:rPr>
              <a:t>Models were selected as those which were found to have: </a:t>
            </a:r>
          </a:p>
        </p:txBody>
      </p:sp>
      <p:pic>
        <p:nvPicPr>
          <p:cNvPr id="5" name="Grafik 4">
            <a:extLst>
              <a:ext uri="{FF2B5EF4-FFF2-40B4-BE49-F238E27FC236}">
                <a16:creationId xmlns:a16="http://schemas.microsoft.com/office/drawing/2014/main" id="{B2B5DF5C-236B-4F4C-9A8C-3B6E9E7508B6}"/>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09925" y="2374085"/>
            <a:ext cx="5158755" cy="4289912"/>
          </a:xfrm>
          <a:prstGeom prst="rect">
            <a:avLst/>
          </a:prstGeom>
        </p:spPr>
      </p:pic>
    </p:spTree>
    <p:extLst>
      <p:ext uri="{BB962C8B-B14F-4D97-AF65-F5344CB8AC3E}">
        <p14:creationId xmlns:p14="http://schemas.microsoft.com/office/powerpoint/2010/main" val="499366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GCM data</a:t>
            </a:r>
          </a:p>
        </p:txBody>
      </p:sp>
      <p:sp>
        <p:nvSpPr>
          <p:cNvPr id="10" name="Rechteck 9">
            <a:extLst>
              <a:ext uri="{FF2B5EF4-FFF2-40B4-BE49-F238E27FC236}">
                <a16:creationId xmlns:a16="http://schemas.microsoft.com/office/drawing/2014/main" id="{46378439-94C4-4462-90E7-B7458FEC80D5}"/>
              </a:ext>
            </a:extLst>
          </p:cNvPr>
          <p:cNvSpPr/>
          <p:nvPr/>
        </p:nvSpPr>
        <p:spPr>
          <a:xfrm>
            <a:off x="260348" y="1843950"/>
            <a:ext cx="8623300" cy="3477875"/>
          </a:xfrm>
          <a:prstGeom prst="rect">
            <a:avLst/>
          </a:prstGeom>
        </p:spPr>
        <p:txBody>
          <a:bodyPr wrap="square">
            <a:spAutoFit/>
          </a:bodyPr>
          <a:lstStyle/>
          <a:p>
            <a:pPr fontAlgn="base"/>
            <a:r>
              <a:rPr lang="en-US" sz="2000" dirty="0">
                <a:solidFill>
                  <a:srgbClr val="666666"/>
                </a:solidFill>
                <a:latin typeface="Futura Bk BT" panose="020B0502020204020303" pitchFamily="34" charset="0"/>
              </a:rPr>
              <a:t>Models: 			CNRM-CM6-1-HR, </a:t>
            </a:r>
          </a:p>
          <a:p>
            <a:pPr fontAlgn="base"/>
            <a:r>
              <a:rPr lang="en-US" sz="2000" dirty="0">
                <a:solidFill>
                  <a:srgbClr val="666666"/>
                </a:solidFill>
                <a:latin typeface="Futura Bk BT" panose="020B0502020204020303" pitchFamily="34" charset="0"/>
              </a:rPr>
              <a:t>					EC-Earth3-CC, </a:t>
            </a:r>
          </a:p>
          <a:p>
            <a:pPr fontAlgn="base"/>
            <a:r>
              <a:rPr lang="en-US" sz="2000" dirty="0">
                <a:solidFill>
                  <a:srgbClr val="666666"/>
                </a:solidFill>
                <a:latin typeface="Futura Bk BT" panose="020B0502020204020303" pitchFamily="34" charset="0"/>
              </a:rPr>
              <a:t>					AWI-CM-1-1-MR  </a:t>
            </a:r>
          </a:p>
          <a:p>
            <a:pPr fontAlgn="base"/>
            <a:r>
              <a:rPr lang="en-US" sz="2000" dirty="0">
                <a:solidFill>
                  <a:srgbClr val="666666"/>
                </a:solidFill>
                <a:latin typeface="Futura Bk BT" panose="020B0502020204020303" pitchFamily="34" charset="0"/>
              </a:rPr>
              <a:t>Spatial resolution:   	0.50°, 0.70°, &amp; 0.94°</a:t>
            </a:r>
          </a:p>
          <a:p>
            <a:pPr fontAlgn="base"/>
            <a:r>
              <a:rPr lang="en-US" sz="2000" dirty="0">
                <a:solidFill>
                  <a:srgbClr val="666666"/>
                </a:solidFill>
                <a:latin typeface="Futura Bk BT" panose="020B0502020204020303" pitchFamily="34" charset="0"/>
              </a:rPr>
              <a:t>Temporal resolution: Monthly</a:t>
            </a:r>
          </a:p>
          <a:p>
            <a:pPr fontAlgn="base"/>
            <a:r>
              <a:rPr lang="en-US" sz="2000" dirty="0">
                <a:solidFill>
                  <a:srgbClr val="666666"/>
                </a:solidFill>
                <a:latin typeface="Futura Bk BT" panose="020B0502020204020303" pitchFamily="34" charset="0"/>
              </a:rPr>
              <a:t>Experiments: 		Historical, ssp245, &amp; ssp585 </a:t>
            </a:r>
          </a:p>
          <a:p>
            <a:pPr fontAlgn="base"/>
            <a:r>
              <a:rPr lang="en-US" sz="2000" dirty="0">
                <a:solidFill>
                  <a:srgbClr val="666666"/>
                </a:solidFill>
                <a:latin typeface="Futura Bk BT" panose="020B0502020204020303" pitchFamily="34" charset="0"/>
              </a:rPr>
              <a:t>Date range: 		2000 - 2014 &amp; 2015 - 2100</a:t>
            </a:r>
          </a:p>
          <a:p>
            <a:pPr fontAlgn="base"/>
            <a:r>
              <a:rPr lang="en-US" sz="2000" dirty="0">
                <a:solidFill>
                  <a:srgbClr val="666666"/>
                </a:solidFill>
                <a:latin typeface="Futura Bk BT" panose="020B0502020204020303" pitchFamily="34" charset="0"/>
              </a:rPr>
              <a:t>Variables:			</a:t>
            </a:r>
            <a:r>
              <a:rPr lang="en-US" sz="2000" dirty="0" err="1">
                <a:solidFill>
                  <a:srgbClr val="666666"/>
                </a:solidFill>
                <a:latin typeface="Futura Bk BT" panose="020B0502020204020303" pitchFamily="34" charset="0"/>
              </a:rPr>
              <a:t>pr</a:t>
            </a:r>
            <a:r>
              <a:rPr lang="en-US" sz="2000" dirty="0">
                <a:solidFill>
                  <a:srgbClr val="666666"/>
                </a:solidFill>
                <a:latin typeface="Futura Bk BT" panose="020B0502020204020303" pitchFamily="34" charset="0"/>
              </a:rPr>
              <a:t> (Precipitation), </a:t>
            </a:r>
          </a:p>
          <a:p>
            <a:pPr fontAlgn="base"/>
            <a:r>
              <a:rPr lang="en-US" sz="2000" dirty="0">
                <a:solidFill>
                  <a:srgbClr val="666666"/>
                </a:solidFill>
                <a:latin typeface="Futura Bk BT" panose="020B0502020204020303" pitchFamily="34" charset="0"/>
              </a:rPr>
              <a:t>					</a:t>
            </a:r>
            <a:r>
              <a:rPr lang="en-US" sz="2000" dirty="0" err="1">
                <a:solidFill>
                  <a:srgbClr val="666666"/>
                </a:solidFill>
                <a:latin typeface="Futura Bk BT" panose="020B0502020204020303" pitchFamily="34" charset="0"/>
              </a:rPr>
              <a:t>tasmin</a:t>
            </a:r>
            <a:r>
              <a:rPr lang="en-US" sz="2000" dirty="0">
                <a:solidFill>
                  <a:srgbClr val="666666"/>
                </a:solidFill>
                <a:latin typeface="Futura Bk BT" panose="020B0502020204020303" pitchFamily="34" charset="0"/>
              </a:rPr>
              <a:t> (Daily Minimum Near-Surface Air Temperature), </a:t>
            </a:r>
          </a:p>
          <a:p>
            <a:pPr fontAlgn="base"/>
            <a:r>
              <a:rPr lang="en-US" sz="2000" dirty="0">
                <a:solidFill>
                  <a:srgbClr val="666666"/>
                </a:solidFill>
                <a:latin typeface="Futura Bk BT" panose="020B0502020204020303" pitchFamily="34" charset="0"/>
              </a:rPr>
              <a:t>					</a:t>
            </a:r>
            <a:r>
              <a:rPr lang="en-US" sz="2000" dirty="0" err="1">
                <a:solidFill>
                  <a:srgbClr val="666666"/>
                </a:solidFill>
                <a:latin typeface="Futura Bk BT" panose="020B0502020204020303" pitchFamily="34" charset="0"/>
              </a:rPr>
              <a:t>rsdt</a:t>
            </a:r>
            <a:r>
              <a:rPr lang="en-US" sz="2000" dirty="0">
                <a:solidFill>
                  <a:srgbClr val="666666"/>
                </a:solidFill>
                <a:latin typeface="Futura Bk BT" panose="020B0502020204020303" pitchFamily="34" charset="0"/>
              </a:rPr>
              <a:t> (TOA Incident Shortwave Radiation) </a:t>
            </a:r>
          </a:p>
          <a:p>
            <a:pPr fontAlgn="base"/>
            <a:r>
              <a:rPr lang="en-US" sz="2000" dirty="0">
                <a:solidFill>
                  <a:srgbClr val="666666"/>
                </a:solidFill>
                <a:latin typeface="Futura Bk BT" panose="020B0502020204020303" pitchFamily="34" charset="0"/>
              </a:rPr>
              <a:t>					+</a:t>
            </a:r>
          </a:p>
        </p:txBody>
      </p:sp>
      <p:pic>
        <p:nvPicPr>
          <p:cNvPr id="13" name="Grafik 12">
            <a:extLst>
              <a:ext uri="{FF2B5EF4-FFF2-40B4-BE49-F238E27FC236}">
                <a16:creationId xmlns:a16="http://schemas.microsoft.com/office/drawing/2014/main" id="{5A5DAC00-F795-4D5A-B2BB-991D0002E2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7049" y="5784944"/>
            <a:ext cx="2485598" cy="906054"/>
          </a:xfrm>
          <a:prstGeom prst="rect">
            <a:avLst/>
          </a:prstGeom>
        </p:spPr>
      </p:pic>
    </p:spTree>
    <p:extLst>
      <p:ext uri="{BB962C8B-B14F-4D97-AF65-F5344CB8AC3E}">
        <p14:creationId xmlns:p14="http://schemas.microsoft.com/office/powerpoint/2010/main" val="3968449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2280959" y="269505"/>
            <a:ext cx="4582079" cy="584775"/>
          </a:xfrm>
          <a:prstGeom prst="rect">
            <a:avLst/>
          </a:prstGeom>
        </p:spPr>
        <p:txBody>
          <a:bodyPr wrap="square">
            <a:spAutoFit/>
          </a:bodyPr>
          <a:lstStyle/>
          <a:p>
            <a:pPr algn="ctr"/>
            <a:r>
              <a:rPr lang="da-DK" sz="3200" dirty="0">
                <a:latin typeface="Futura Bk BT" panose="020B0502020204020303" pitchFamily="34" charset="0"/>
              </a:rPr>
              <a:t>GCM data</a:t>
            </a:r>
          </a:p>
        </p:txBody>
      </p:sp>
      <p:pic>
        <p:nvPicPr>
          <p:cNvPr id="8" name="Grafik 7">
            <a:extLst>
              <a:ext uri="{FF2B5EF4-FFF2-40B4-BE49-F238E27FC236}">
                <a16:creationId xmlns:a16="http://schemas.microsoft.com/office/drawing/2014/main" id="{9E710254-8162-4BFD-AAD0-B4D59948A03C}"/>
              </a:ext>
            </a:extLst>
          </p:cNvPr>
          <p:cNvPicPr>
            <a:picLocks noChangeAspect="1"/>
          </p:cNvPicPr>
          <p:nvPr/>
        </p:nvPicPr>
        <p:blipFill rotWithShape="1">
          <a:blip r:embed="rId2">
            <a:clrChange>
              <a:clrFrom>
                <a:srgbClr val="FFFFFF"/>
              </a:clrFrom>
              <a:clrTo>
                <a:srgbClr val="FFFFFF">
                  <a:alpha val="0"/>
                </a:srgbClr>
              </a:clrTo>
            </a:clrChange>
          </a:blip>
          <a:srcRect l="2645" t="1778" r="2200"/>
          <a:stretch/>
        </p:blipFill>
        <p:spPr>
          <a:xfrm>
            <a:off x="222250" y="2369632"/>
            <a:ext cx="2755900" cy="3418899"/>
          </a:xfrm>
          <a:prstGeom prst="rect">
            <a:avLst/>
          </a:prstGeom>
        </p:spPr>
      </p:pic>
      <p:pic>
        <p:nvPicPr>
          <p:cNvPr id="9" name="Grafik 8">
            <a:extLst>
              <a:ext uri="{FF2B5EF4-FFF2-40B4-BE49-F238E27FC236}">
                <a16:creationId xmlns:a16="http://schemas.microsoft.com/office/drawing/2014/main" id="{D4C663E5-5DD2-4951-B594-9342A8486E59}"/>
              </a:ext>
            </a:extLst>
          </p:cNvPr>
          <p:cNvPicPr>
            <a:picLocks noChangeAspect="1"/>
          </p:cNvPicPr>
          <p:nvPr/>
        </p:nvPicPr>
        <p:blipFill rotWithShape="1">
          <a:blip r:embed="rId3">
            <a:clrChange>
              <a:clrFrom>
                <a:srgbClr val="FFFFFF"/>
              </a:clrFrom>
              <a:clrTo>
                <a:srgbClr val="FFFFFF">
                  <a:alpha val="0"/>
                </a:srgbClr>
              </a:clrTo>
            </a:clrChange>
          </a:blip>
          <a:srcRect l="2190" t="2225" r="5712"/>
          <a:stretch/>
        </p:blipFill>
        <p:spPr>
          <a:xfrm>
            <a:off x="6239753" y="2374900"/>
            <a:ext cx="2681997" cy="3413632"/>
          </a:xfrm>
          <a:prstGeom prst="rect">
            <a:avLst/>
          </a:prstGeom>
        </p:spPr>
      </p:pic>
      <p:pic>
        <p:nvPicPr>
          <p:cNvPr id="10" name="Grafik 9">
            <a:extLst>
              <a:ext uri="{FF2B5EF4-FFF2-40B4-BE49-F238E27FC236}">
                <a16:creationId xmlns:a16="http://schemas.microsoft.com/office/drawing/2014/main" id="{2F0A944F-F88F-446A-8302-186A4906C0A5}"/>
              </a:ext>
            </a:extLst>
          </p:cNvPr>
          <p:cNvPicPr>
            <a:picLocks noChangeAspect="1"/>
          </p:cNvPicPr>
          <p:nvPr/>
        </p:nvPicPr>
        <p:blipFill rotWithShape="1">
          <a:blip r:embed="rId4">
            <a:clrChange>
              <a:clrFrom>
                <a:srgbClr val="FFFFFF"/>
              </a:clrFrom>
              <a:clrTo>
                <a:srgbClr val="FFFFFF">
                  <a:alpha val="0"/>
                </a:srgbClr>
              </a:clrTo>
            </a:clrChange>
          </a:blip>
          <a:srcRect l="3105" t="1926" r="3468"/>
          <a:stretch/>
        </p:blipFill>
        <p:spPr>
          <a:xfrm>
            <a:off x="3270250" y="2374900"/>
            <a:ext cx="2730500" cy="3418899"/>
          </a:xfrm>
          <a:prstGeom prst="rect">
            <a:avLst/>
          </a:prstGeom>
        </p:spPr>
      </p:pic>
      <p:sp>
        <p:nvSpPr>
          <p:cNvPr id="12" name="Rechteck 11">
            <a:extLst>
              <a:ext uri="{FF2B5EF4-FFF2-40B4-BE49-F238E27FC236}">
                <a16:creationId xmlns:a16="http://schemas.microsoft.com/office/drawing/2014/main" id="{90285615-ECBE-404F-B1E3-F5A1E431ABC9}"/>
              </a:ext>
            </a:extLst>
          </p:cNvPr>
          <p:cNvSpPr/>
          <p:nvPr/>
        </p:nvSpPr>
        <p:spPr>
          <a:xfrm>
            <a:off x="887892" y="1782400"/>
            <a:ext cx="1411733" cy="646331"/>
          </a:xfrm>
          <a:prstGeom prst="rect">
            <a:avLst/>
          </a:prstGeom>
        </p:spPr>
        <p:txBody>
          <a:bodyPr wrap="none">
            <a:spAutoFit/>
          </a:bodyPr>
          <a:lstStyle/>
          <a:p>
            <a:pPr algn="ctr"/>
            <a:r>
              <a:rPr lang="en-US" dirty="0">
                <a:solidFill>
                  <a:srgbClr val="666666"/>
                </a:solidFill>
                <a:latin typeface="Futura Bk BT" panose="020B0502020204020303" pitchFamily="34" charset="0"/>
              </a:rPr>
              <a:t>Precipitation</a:t>
            </a:r>
          </a:p>
          <a:p>
            <a:pPr algn="ctr"/>
            <a:r>
              <a:rPr lang="en-US" dirty="0">
                <a:solidFill>
                  <a:srgbClr val="666666"/>
                </a:solidFill>
                <a:latin typeface="Futura Bk BT" panose="020B0502020204020303" pitchFamily="34" charset="0"/>
              </a:rPr>
              <a:t>(</a:t>
            </a:r>
            <a:r>
              <a:rPr lang="en-US" dirty="0" err="1">
                <a:solidFill>
                  <a:srgbClr val="666666"/>
                </a:solidFill>
                <a:latin typeface="Futura Bk BT" panose="020B0502020204020303" pitchFamily="34" charset="0"/>
              </a:rPr>
              <a:t>pr</a:t>
            </a:r>
            <a:r>
              <a:rPr lang="en-US" dirty="0">
                <a:solidFill>
                  <a:srgbClr val="666666"/>
                </a:solidFill>
                <a:latin typeface="Futura Bk BT" panose="020B0502020204020303" pitchFamily="34" charset="0"/>
              </a:rPr>
              <a:t>)</a:t>
            </a:r>
            <a:endParaRPr lang="en-US" dirty="0"/>
          </a:p>
        </p:txBody>
      </p:sp>
      <p:sp>
        <p:nvSpPr>
          <p:cNvPr id="13" name="Rechteck 12">
            <a:extLst>
              <a:ext uri="{FF2B5EF4-FFF2-40B4-BE49-F238E27FC236}">
                <a16:creationId xmlns:a16="http://schemas.microsoft.com/office/drawing/2014/main" id="{23EBE7DA-8061-4294-A1C0-7795F877ED95}"/>
              </a:ext>
            </a:extLst>
          </p:cNvPr>
          <p:cNvSpPr/>
          <p:nvPr/>
        </p:nvSpPr>
        <p:spPr>
          <a:xfrm>
            <a:off x="3179527" y="1597734"/>
            <a:ext cx="2922588" cy="923330"/>
          </a:xfrm>
          <a:prstGeom prst="rect">
            <a:avLst/>
          </a:prstGeom>
        </p:spPr>
        <p:txBody>
          <a:bodyPr wrap="square">
            <a:spAutoFit/>
          </a:bodyPr>
          <a:lstStyle/>
          <a:p>
            <a:pPr algn="ctr"/>
            <a:r>
              <a:rPr lang="en-US" dirty="0">
                <a:solidFill>
                  <a:srgbClr val="666666"/>
                </a:solidFill>
                <a:latin typeface="Futura Bk BT" panose="020B0502020204020303" pitchFamily="34" charset="0"/>
              </a:rPr>
              <a:t>Daily Minimum Near-Surface Air Temperature</a:t>
            </a:r>
          </a:p>
          <a:p>
            <a:pPr algn="ctr"/>
            <a:r>
              <a:rPr lang="en-US" dirty="0">
                <a:solidFill>
                  <a:srgbClr val="666666"/>
                </a:solidFill>
                <a:latin typeface="Futura Bk BT" panose="020B0502020204020303" pitchFamily="34" charset="0"/>
              </a:rPr>
              <a:t>(</a:t>
            </a:r>
            <a:r>
              <a:rPr lang="en-US" dirty="0" err="1">
                <a:solidFill>
                  <a:srgbClr val="666666"/>
                </a:solidFill>
                <a:latin typeface="Futura Bk BT" panose="020B0502020204020303" pitchFamily="34" charset="0"/>
              </a:rPr>
              <a:t>tasmin</a:t>
            </a:r>
            <a:r>
              <a:rPr lang="en-US" dirty="0">
                <a:solidFill>
                  <a:srgbClr val="666666"/>
                </a:solidFill>
                <a:latin typeface="Futura Bk BT" panose="020B0502020204020303" pitchFamily="34" charset="0"/>
              </a:rPr>
              <a:t>)</a:t>
            </a:r>
            <a:endParaRPr lang="en-US" dirty="0"/>
          </a:p>
        </p:txBody>
      </p:sp>
      <p:sp>
        <p:nvSpPr>
          <p:cNvPr id="15" name="Rechteck 14">
            <a:extLst>
              <a:ext uri="{FF2B5EF4-FFF2-40B4-BE49-F238E27FC236}">
                <a16:creationId xmlns:a16="http://schemas.microsoft.com/office/drawing/2014/main" id="{BF887953-A08B-4A83-AC2F-79BF659386CA}"/>
              </a:ext>
            </a:extLst>
          </p:cNvPr>
          <p:cNvSpPr/>
          <p:nvPr/>
        </p:nvSpPr>
        <p:spPr>
          <a:xfrm>
            <a:off x="6316983" y="1320735"/>
            <a:ext cx="2527535" cy="923330"/>
          </a:xfrm>
          <a:prstGeom prst="rect">
            <a:avLst/>
          </a:prstGeom>
        </p:spPr>
        <p:txBody>
          <a:bodyPr wrap="square">
            <a:spAutoFit/>
          </a:bodyPr>
          <a:lstStyle/>
          <a:p>
            <a:pPr algn="ctr"/>
            <a:r>
              <a:rPr lang="en-US" dirty="0">
                <a:solidFill>
                  <a:srgbClr val="666666"/>
                </a:solidFill>
                <a:latin typeface="Futura Bk BT" panose="020B0502020204020303" pitchFamily="34" charset="0"/>
              </a:rPr>
              <a:t>TOA Incident Shortwave Radiation</a:t>
            </a:r>
          </a:p>
          <a:p>
            <a:pPr algn="ctr"/>
            <a:r>
              <a:rPr lang="en-US" dirty="0">
                <a:solidFill>
                  <a:srgbClr val="666666"/>
                </a:solidFill>
                <a:latin typeface="Futura Bk BT" panose="020B0502020204020303" pitchFamily="34" charset="0"/>
              </a:rPr>
              <a:t>(</a:t>
            </a:r>
            <a:r>
              <a:rPr lang="en-US" dirty="0" err="1">
                <a:solidFill>
                  <a:srgbClr val="666666"/>
                </a:solidFill>
                <a:latin typeface="Futura Bk BT" panose="020B0502020204020303" pitchFamily="34" charset="0"/>
              </a:rPr>
              <a:t>rsdt</a:t>
            </a:r>
            <a:r>
              <a:rPr lang="en-US" dirty="0">
                <a:solidFill>
                  <a:srgbClr val="666666"/>
                </a:solidFill>
                <a:latin typeface="Futura Bk BT" panose="020B0502020204020303" pitchFamily="34" charset="0"/>
              </a:rPr>
              <a:t>)</a:t>
            </a:r>
            <a:endParaRPr lang="en-US" dirty="0"/>
          </a:p>
        </p:txBody>
      </p:sp>
    </p:spTree>
    <p:extLst>
      <p:ext uri="{BB962C8B-B14F-4D97-AF65-F5344CB8AC3E}">
        <p14:creationId xmlns:p14="http://schemas.microsoft.com/office/powerpoint/2010/main" val="4292295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Combining GCM and VI data</a:t>
            </a:r>
          </a:p>
        </p:txBody>
      </p:sp>
      <p:pic>
        <p:nvPicPr>
          <p:cNvPr id="5" name="Grafik 4">
            <a:extLst>
              <a:ext uri="{FF2B5EF4-FFF2-40B4-BE49-F238E27FC236}">
                <a16:creationId xmlns:a16="http://schemas.microsoft.com/office/drawing/2014/main" id="{8F81B81D-FE20-4364-98F0-E95319F71C5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828794" y="1600196"/>
            <a:ext cx="5486411" cy="3657607"/>
          </a:xfrm>
          <a:prstGeom prst="rect">
            <a:avLst/>
          </a:prstGeom>
        </p:spPr>
      </p:pic>
    </p:spTree>
    <p:extLst>
      <p:ext uri="{BB962C8B-B14F-4D97-AF65-F5344CB8AC3E}">
        <p14:creationId xmlns:p14="http://schemas.microsoft.com/office/powerpoint/2010/main" val="3387956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Combining GCM and VI data</a:t>
            </a:r>
          </a:p>
        </p:txBody>
      </p:sp>
      <p:pic>
        <p:nvPicPr>
          <p:cNvPr id="3" name="Grafik 2">
            <a:extLst>
              <a:ext uri="{FF2B5EF4-FFF2-40B4-BE49-F238E27FC236}">
                <a16:creationId xmlns:a16="http://schemas.microsoft.com/office/drawing/2014/main" id="{AC948340-6488-40E2-BF60-54C7B2FE0E72}"/>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828794" y="1600196"/>
            <a:ext cx="5486411" cy="3657607"/>
          </a:xfrm>
          <a:prstGeom prst="rect">
            <a:avLst/>
          </a:prstGeom>
        </p:spPr>
      </p:pic>
    </p:spTree>
    <p:extLst>
      <p:ext uri="{BB962C8B-B14F-4D97-AF65-F5344CB8AC3E}">
        <p14:creationId xmlns:p14="http://schemas.microsoft.com/office/powerpoint/2010/main" val="2722231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7CCF5A46-C863-4BBA-A63D-926702E35741}"/>
              </a:ext>
            </a:extLst>
          </p:cNvPr>
          <p:cNvSpPr/>
          <p:nvPr/>
        </p:nvSpPr>
        <p:spPr>
          <a:xfrm>
            <a:off x="1403239" y="227464"/>
            <a:ext cx="6337521" cy="584775"/>
          </a:xfrm>
          <a:prstGeom prst="rect">
            <a:avLst/>
          </a:prstGeom>
        </p:spPr>
        <p:txBody>
          <a:bodyPr wrap="square">
            <a:spAutoFit/>
          </a:bodyPr>
          <a:lstStyle/>
          <a:p>
            <a:pPr algn="ctr"/>
            <a:r>
              <a:rPr lang="da-DK" sz="3200" dirty="0">
                <a:latin typeface="Futura Bk BT" panose="020B0502020204020303" pitchFamily="34" charset="0"/>
              </a:rPr>
              <a:t>Combining GCM and VI data</a:t>
            </a:r>
          </a:p>
        </p:txBody>
      </p:sp>
      <p:pic>
        <p:nvPicPr>
          <p:cNvPr id="4" name="Grafik 3">
            <a:extLst>
              <a:ext uri="{FF2B5EF4-FFF2-40B4-BE49-F238E27FC236}">
                <a16:creationId xmlns:a16="http://schemas.microsoft.com/office/drawing/2014/main" id="{153FED70-CD69-4289-AC36-A1536043CF3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828794" y="1600196"/>
            <a:ext cx="5486411" cy="3657607"/>
          </a:xfrm>
          <a:prstGeom prst="rect">
            <a:avLst/>
          </a:prstGeom>
        </p:spPr>
      </p:pic>
    </p:spTree>
    <p:extLst>
      <p:ext uri="{BB962C8B-B14F-4D97-AF65-F5344CB8AC3E}">
        <p14:creationId xmlns:p14="http://schemas.microsoft.com/office/powerpoint/2010/main" val="861422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67039</TotalTime>
  <Words>455</Words>
  <Application>Microsoft Office PowerPoint</Application>
  <PresentationFormat>Bildschirmpräsentation (4:3)</PresentationFormat>
  <Paragraphs>52</Paragraphs>
  <Slides>16</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16</vt:i4>
      </vt:variant>
    </vt:vector>
  </HeadingPairs>
  <TitlesOfParts>
    <vt:vector size="21" baseType="lpstr">
      <vt:lpstr>Arial</vt:lpstr>
      <vt:lpstr>Calibri</vt:lpstr>
      <vt:lpstr>Calibri Light</vt:lpstr>
      <vt:lpstr>Futura Bk BT</vt:lpstr>
      <vt:lpstr>Office Theme</vt:lpstr>
      <vt:lpstr>Advancing Energetic Modelling in Wildlife Populations</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 animals balance their individual energetic needs (to stay warm, move, reproduce, survive) to maximize survival and reproduction in changing environments?</dc:title>
  <dc:creator>Cara Gallagher</dc:creator>
  <cp:lastModifiedBy>cara</cp:lastModifiedBy>
  <cp:revision>745</cp:revision>
  <dcterms:created xsi:type="dcterms:W3CDTF">2021-09-08T12:32:04Z</dcterms:created>
  <dcterms:modified xsi:type="dcterms:W3CDTF">2024-01-12T10:19:56Z</dcterms:modified>
</cp:coreProperties>
</file>